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ter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-10-3.svg>
</file>

<file path=ppt/media/image-10-5.svg>
</file>

<file path=ppt/media/image-10-7.svg>
</file>

<file path=ppt/media/image-10-9.svg>
</file>

<file path=ppt/media/image-2-2.svg>
</file>

<file path=ppt/media/image-2-4.svg>
</file>

<file path=ppt/media/image-2-6.svg>
</file>

<file path=ppt/media/image-6-10.svg>
</file>

<file path=ppt/media/image-6-12.svg>
</file>

<file path=ppt/media/image-6-2.svg>
</file>

<file path=ppt/media/image-6-4.svg>
</file>

<file path=ppt/media/image-6-6.svg>
</file>

<file path=ppt/media/image-6-8.svg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5856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-10-7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-10-5.svg"/><Relationship Id="rId5" Type="http://schemas.openxmlformats.org/officeDocument/2006/relationships/image" Target="../media/image-10-3.svg"/><Relationship Id="rId4" Type="http://schemas.openxmlformats.org/officeDocument/2006/relationships/image" Target="../media/image3.png"/><Relationship Id="rId9" Type="http://schemas.openxmlformats.org/officeDocument/2006/relationships/image" Target="../media/image-10-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-2-6.svg"/><Relationship Id="rId5" Type="http://schemas.openxmlformats.org/officeDocument/2006/relationships/image" Target="../media/image-2-4.svg"/><Relationship Id="rId4" Type="http://schemas.openxmlformats.org/officeDocument/2006/relationships/image" Target="../media/image-2-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-6-8.svg"/><Relationship Id="rId3" Type="http://schemas.openxmlformats.org/officeDocument/2006/relationships/image" Target="../media/image3.png"/><Relationship Id="rId12" Type="http://schemas.openxmlformats.org/officeDocument/2006/relationships/image" Target="../media/image-6-12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-6-6.svg"/><Relationship Id="rId5" Type="http://schemas.openxmlformats.org/officeDocument/2006/relationships/image" Target="../media/image-6-4.svg"/><Relationship Id="rId10" Type="http://schemas.openxmlformats.org/officeDocument/2006/relationships/image" Target="../media/image-6-10.svg"/><Relationship Id="rId4" Type="http://schemas.openxmlformats.org/officeDocument/2006/relationships/image" Target="../media/image-6-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0099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Healthcare Disease Prediction &amp; Patient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6659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Project-Based Learning Initiative | Semester 2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7093" y="1132642"/>
            <a:ext cx="5226248" cy="497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 &amp; Future Vision</a:t>
            </a:r>
            <a:endParaRPr lang="en-US" sz="3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57093" y="1817370"/>
            <a:ext cx="159068" cy="159068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557093" y="2045137"/>
            <a:ext cx="8029813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6" name="Text 2"/>
          <p:cNvSpPr/>
          <p:nvPr/>
        </p:nvSpPr>
        <p:spPr>
          <a:xfrm>
            <a:off x="557093" y="2170390"/>
            <a:ext cx="198965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Summary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557093" y="2485906"/>
            <a:ext cx="8029813" cy="433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PBL system empowers early disease detection and operational efficiency. By leveraging predictive analytics, it supports proactive care and automates routine tasks, improving patient outcomes.</a:t>
            </a:r>
            <a:endParaRPr lang="en-US" sz="12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557093" y="3170158"/>
            <a:ext cx="159068" cy="159068"/>
          </a:xfrm>
          <a:prstGeom prst="rect">
            <a:avLst/>
          </a:prstGeom>
        </p:spPr>
      </p:pic>
      <p:sp>
        <p:nvSpPr>
          <p:cNvPr id="9" name="Shape 4"/>
          <p:cNvSpPr/>
          <p:nvPr/>
        </p:nvSpPr>
        <p:spPr>
          <a:xfrm>
            <a:off x="557093" y="3397925"/>
            <a:ext cx="8029813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0" name="Text 5"/>
          <p:cNvSpPr/>
          <p:nvPr/>
        </p:nvSpPr>
        <p:spPr>
          <a:xfrm>
            <a:off x="557093" y="3523178"/>
            <a:ext cx="198965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Near-Term Future</a:t>
            </a:r>
            <a:endParaRPr lang="en-US" sz="1550" dirty="0"/>
          </a:p>
        </p:txBody>
      </p:sp>
      <p:sp>
        <p:nvSpPr>
          <p:cNvPr id="11" name="Text 6"/>
          <p:cNvSpPr/>
          <p:nvPr/>
        </p:nvSpPr>
        <p:spPr>
          <a:xfrm>
            <a:off x="557093" y="3838694"/>
            <a:ext cx="8029813" cy="433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 wearables and IoT for real-time monitoring including continuous blood pressure and glucose tracking. AI-powered remote monitoring is growing rapidly.</a:t>
            </a:r>
            <a:endParaRPr lang="en-US" sz="12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557093" y="4522946"/>
            <a:ext cx="159068" cy="159068"/>
          </a:xfrm>
          <a:prstGeom prst="rect">
            <a:avLst/>
          </a:prstGeom>
        </p:spPr>
      </p:pic>
      <p:sp>
        <p:nvSpPr>
          <p:cNvPr id="13" name="Shape 7"/>
          <p:cNvSpPr/>
          <p:nvPr/>
        </p:nvSpPr>
        <p:spPr>
          <a:xfrm>
            <a:off x="557093" y="4750713"/>
            <a:ext cx="8029813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4" name="Text 8"/>
          <p:cNvSpPr/>
          <p:nvPr/>
        </p:nvSpPr>
        <p:spPr>
          <a:xfrm>
            <a:off x="557093" y="4875967"/>
            <a:ext cx="198965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Population Health</a:t>
            </a:r>
            <a:endParaRPr lang="en-US" sz="1550" dirty="0"/>
          </a:p>
        </p:txBody>
      </p:sp>
      <p:sp>
        <p:nvSpPr>
          <p:cNvPr id="15" name="Text 9"/>
          <p:cNvSpPr/>
          <p:nvPr/>
        </p:nvSpPr>
        <p:spPr>
          <a:xfrm>
            <a:off x="557093" y="5191482"/>
            <a:ext cx="8029813" cy="433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Scale from individual care to population health—health systems and governments already use predictive models to forecast public health trends and allocate resources.</a:t>
            </a:r>
            <a:endParaRPr lang="en-US" sz="12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557093" y="5875734"/>
            <a:ext cx="159068" cy="159068"/>
          </a:xfrm>
          <a:prstGeom prst="rect">
            <a:avLst/>
          </a:prstGeom>
        </p:spPr>
      </p:pic>
      <p:sp>
        <p:nvSpPr>
          <p:cNvPr id="17" name="Shape 10"/>
          <p:cNvSpPr/>
          <p:nvPr/>
        </p:nvSpPr>
        <p:spPr>
          <a:xfrm>
            <a:off x="557093" y="6103501"/>
            <a:ext cx="8029813" cy="2286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8" name="Text 11"/>
          <p:cNvSpPr/>
          <p:nvPr/>
        </p:nvSpPr>
        <p:spPr>
          <a:xfrm>
            <a:off x="557093" y="6228755"/>
            <a:ext cx="198965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Long-Term Vision</a:t>
            </a:r>
            <a:endParaRPr lang="en-US" sz="1550" dirty="0"/>
          </a:p>
        </p:txBody>
      </p:sp>
      <p:sp>
        <p:nvSpPr>
          <p:cNvPr id="19" name="Text 12"/>
          <p:cNvSpPr/>
          <p:nvPr/>
        </p:nvSpPr>
        <p:spPr>
          <a:xfrm>
            <a:off x="557093" y="6544270"/>
            <a:ext cx="8029813" cy="433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Evolve into a comprehensive AI health assistant integrating genomics, medical imaging, and big data for personalized, preventive healthcare.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210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834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predictive analytics and machine learning to transform healthcare delivery and improve patient outcomes.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801541"/>
            <a:ext cx="4196358" cy="4406860"/>
          </a:xfrm>
          <a:prstGeom prst="roundRect">
            <a:avLst>
              <a:gd name="adj" fmla="val 22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028224" y="303597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215390" y="3223022"/>
            <a:ext cx="306110" cy="30611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39432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Early Diagnosis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4433649"/>
            <a:ext cx="3727490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predictive analytics to flag high-risk patients before symptoms appear. Machine learning models can identify diabetes or heart disease risk before onset, enabling timely preventive care.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2801541"/>
            <a:ext cx="4196358" cy="4406860"/>
          </a:xfrm>
          <a:prstGeom prst="roundRect">
            <a:avLst>
              <a:gd name="adj" fmla="val 22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51396" y="303597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5638562" y="3223022"/>
            <a:ext cx="306110" cy="30611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51396" y="3943231"/>
            <a:ext cx="345066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Automate Hospital Tasks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51396" y="4433649"/>
            <a:ext cx="372749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Leverage ML to streamline routine processes like scheduling, alerts, and monitoring. Predictive forecasts of patient volume and staffing needs can significantly reduce delays.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2801541"/>
            <a:ext cx="4196358" cy="4406860"/>
          </a:xfrm>
          <a:prstGeom prst="roundRect">
            <a:avLst>
              <a:gd name="adj" fmla="val 227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74568" y="303597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4950BC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10061734" y="3223022"/>
            <a:ext cx="306110" cy="30611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4568" y="3943231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Patient Monitoring &amp; Reporting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74568" y="4787979"/>
            <a:ext cx="372749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Continuously track patient vitals and behaviors for proactive intervention. Data-driven alerts improve care quality and free staff for critical tasks.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46597" y="1285518"/>
            <a:ext cx="8534757" cy="540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Challenge: Lifestyle Disease Burden</a:t>
            </a:r>
            <a:endParaRPr lang="en-US" sz="3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6597" y="2327434"/>
            <a:ext cx="7611428" cy="431303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387602" y="2155984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Global Impact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9387602" y="2612350"/>
            <a:ext cx="3903702" cy="975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Non-communicable (lifestyle) diseases including cardiovascular disease, diabetes, and obesity cause approximately </a:t>
            </a:r>
            <a:r>
              <a:rPr lang="en-US" sz="1350" b="1" dirty="0">
                <a:solidFill>
                  <a:srgbClr val="5E98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75% of global deaths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(≈43 million in 2021).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9387602" y="3706416"/>
            <a:ext cx="3903702" cy="1463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~19 million deaths from cardiovascular disease annually</a:t>
            </a:r>
            <a:endParaRPr lang="en-US" sz="1350" dirty="0"/>
          </a:p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~2 million deaths from diabetes each year</a:t>
            </a:r>
            <a:endParaRPr lang="en-US" sz="1350" dirty="0"/>
          </a:p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Chronic conditions strain healthcare through hospitalizations and escalating costs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9387602" y="5302131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Growing Prevalence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9387602" y="5758498"/>
            <a:ext cx="3903702" cy="975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Diabetes cases are surging globally—from 463 million adults in 2019, projected to reach 700 million by 2045. Managing complications burdens patients and healthcare systems.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548" y="581978"/>
            <a:ext cx="7984212" cy="593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Pipeline: System Workflow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63548" y="1493163"/>
            <a:ext cx="13103185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comprehensive end-to-end system from data collection to actionable insights.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48" y="1951077"/>
            <a:ext cx="949404" cy="113930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71901" y="2140863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Collection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1871901" y="2532936"/>
            <a:ext cx="11994833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Gather patient records, sensor data, and lifestyle surveys</a:t>
            </a:r>
            <a:endParaRPr lang="en-US" sz="14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48" y="3090386"/>
            <a:ext cx="949404" cy="113930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71901" y="3280172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Management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1871901" y="3672245"/>
            <a:ext cx="11994833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Cleanse, normalize, and store in DBMS (SQL/NoSQL)</a:t>
            </a:r>
            <a:endParaRPr lang="en-US" sz="14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548" y="4229695"/>
            <a:ext cx="949404" cy="1139309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871901" y="4419481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Feature Engineering</a:t>
            </a:r>
            <a:endParaRPr lang="en-US" sz="1850" dirty="0"/>
          </a:p>
        </p:txBody>
      </p:sp>
      <p:sp>
        <p:nvSpPr>
          <p:cNvPr id="12" name="Text 7"/>
          <p:cNvSpPr/>
          <p:nvPr/>
        </p:nvSpPr>
        <p:spPr>
          <a:xfrm>
            <a:off x="1871901" y="4811554"/>
            <a:ext cx="11994833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 health features and train ML models using Python/R</a:t>
            </a:r>
            <a:endParaRPr lang="en-US" sz="14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548" y="5369004"/>
            <a:ext cx="949404" cy="113930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871901" y="5558790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Prediction &amp; Alerts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1871901" y="5950863"/>
            <a:ext cx="11994833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risk scores and integrate into hospital software</a:t>
            </a:r>
            <a:endParaRPr lang="en-US" sz="145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3548" y="6508313"/>
            <a:ext cx="949404" cy="1139309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871901" y="6698099"/>
            <a:ext cx="2373749" cy="296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Reporting</a:t>
            </a:r>
            <a:endParaRPr lang="en-US" sz="1850" dirty="0"/>
          </a:p>
        </p:txBody>
      </p:sp>
      <p:sp>
        <p:nvSpPr>
          <p:cNvPr id="18" name="Text 11"/>
          <p:cNvSpPr/>
          <p:nvPr/>
        </p:nvSpPr>
        <p:spPr>
          <a:xfrm>
            <a:off x="1871901" y="7090172"/>
            <a:ext cx="11994833" cy="279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Deliver dashboards and reports for clinicians and patients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352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830" y="3299817"/>
            <a:ext cx="5960388" cy="658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Research Methodology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37830" y="4252436"/>
            <a:ext cx="13154739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mixed-methods approach combining human insights with data-driven analytics.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586026" y="4798219"/>
            <a:ext cx="6623804" cy="2766655"/>
          </a:xfrm>
          <a:prstGeom prst="roundRect">
            <a:avLst>
              <a:gd name="adj" fmla="val 5486"/>
            </a:avLst>
          </a:prstGeom>
          <a:solidFill>
            <a:srgbClr val="5E98F1"/>
          </a:solidFill>
          <a:ln/>
        </p:spPr>
      </p:sp>
      <p:sp>
        <p:nvSpPr>
          <p:cNvPr id="6" name="Text 3"/>
          <p:cNvSpPr/>
          <p:nvPr/>
        </p:nvSpPr>
        <p:spPr>
          <a:xfrm>
            <a:off x="796766" y="4994077"/>
            <a:ext cx="3162300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Qualitative Methods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796766" y="5585222"/>
            <a:ext cx="6202323" cy="976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Conduct patient and provider surveys and interviews to capture lifestyle behaviors, medication adherence, and diet/exercise patterns.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96766" y="6737747"/>
            <a:ext cx="6202323" cy="6507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feedback informs model design and identifies relevant features for prediction.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579995" y="4994077"/>
            <a:ext cx="3341013" cy="3952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Quantitative Methods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7579995" y="5585222"/>
            <a:ext cx="6320195" cy="976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statistical analysis and machine learning (Python/R) on historical health data. Train supervised learning models including regression and decision trees to predict disease risk.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579995" y="6737747"/>
            <a:ext cx="6320195" cy="325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Validate with metrics like accuracy and AUC-ROC.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5633"/>
            <a:ext cx="75855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Tools &amp; Technologies Stack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793790" y="2418040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24180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Python Ecosystem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2908459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NumPy, Pandas, scikit-learn, TensorFlow for ML model development and deployment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7456884" y="2418040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07348" y="24180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 Language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8307348" y="2908459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Caret, ggplot2 for statistical analysis, visualization, model evaluation, and reporting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93790" y="4087892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44253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Databases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644253" y="4578310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SQL/NoSQL (MySQL, MongoDB) to store EHR data and patient history with secure access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7456884" y="4087892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307348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Cloud Platforms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8307348" y="4578310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AWS/GCP with HIPAA compliance for scalable storage and compute of big health data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10"/>
              </a:ext>
            </a:extLst>
          </a:blip>
          <a:stretch>
            <a:fillRect/>
          </a:stretch>
        </p:blipFill>
        <p:spPr>
          <a:xfrm>
            <a:off x="793790" y="5757743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44253" y="5757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Structures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1644253" y="6248162"/>
            <a:ext cx="552914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Trees, graphs, k-d trees for similarity, priority queues for efficient scheduling</a:t>
            </a:r>
            <a:endParaRPr lang="en-US" sz="17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7456884" y="5757743"/>
            <a:ext cx="566976" cy="56697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8307348" y="57577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ML Frameworks</a:t>
            </a:r>
            <a:endParaRPr lang="en-US" sz="2200" dirty="0"/>
          </a:p>
        </p:txBody>
      </p:sp>
      <p:sp>
        <p:nvSpPr>
          <p:cNvPr id="20" name="Text 12"/>
          <p:cNvSpPr/>
          <p:nvPr/>
        </p:nvSpPr>
        <p:spPr>
          <a:xfrm>
            <a:off x="8307348" y="6248162"/>
            <a:ext cx="55292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TensorFlow, scikit-learn for implementing supervised learning models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41966" y="489109"/>
            <a:ext cx="7665839" cy="531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Application: Diabetes Risk Prediction</a:t>
            </a:r>
            <a:endParaRPr lang="en-US" sz="3350" dirty="0"/>
          </a:p>
        </p:txBody>
      </p:sp>
      <p:sp>
        <p:nvSpPr>
          <p:cNvPr id="3" name="Text 1"/>
          <p:cNvSpPr/>
          <p:nvPr/>
        </p:nvSpPr>
        <p:spPr>
          <a:xfrm>
            <a:off x="1441966" y="1340406"/>
            <a:ext cx="2553533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Real-World Impact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1441966" y="1787366"/>
            <a:ext cx="7489746" cy="476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ML models identify individuals at high diabetes risk from factors including BMI, glucose levels, and family history.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1441966" y="2378988"/>
            <a:ext cx="7489746" cy="238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b="1" dirty="0">
                <a:solidFill>
                  <a:srgbClr val="5E98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463 million adults had diabetes in 2022</a:t>
            </a: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with projections reaching 700 million by 2045.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1441966" y="2732246"/>
            <a:ext cx="7489746" cy="476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Predictive models can flag high-risk patients before symptoms develop, enabling preventive care and lifestyle interventions.</a:t>
            </a:r>
            <a:endParaRPr lang="en-US" sz="13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966" y="3352681"/>
            <a:ext cx="7489746" cy="424410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9354622" y="3335893"/>
            <a:ext cx="2553533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Clinical Value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9354622" y="3782854"/>
            <a:ext cx="3841313" cy="476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Early identification allows healthcare providers to:</a:t>
            </a:r>
            <a:endParaRPr lang="en-US" sz="1300" dirty="0"/>
          </a:p>
        </p:txBody>
      </p:sp>
      <p:sp>
        <p:nvSpPr>
          <p:cNvPr id="10" name="Text 7"/>
          <p:cNvSpPr/>
          <p:nvPr/>
        </p:nvSpPr>
        <p:spPr>
          <a:xfrm>
            <a:off x="9354622" y="4374475"/>
            <a:ext cx="3841313" cy="11920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preventive measures</a:t>
            </a:r>
            <a:endParaRPr lang="en-US" sz="1300" dirty="0"/>
          </a:p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 high-risk patients closely</a:t>
            </a:r>
            <a:endParaRPr lang="en-US" sz="1300" dirty="0"/>
          </a:p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Reduce complications through early intervention</a:t>
            </a:r>
            <a:endParaRPr lang="en-US" sz="1300" dirty="0"/>
          </a:p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 patient outcomes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1133" y="683062"/>
            <a:ext cx="7694533" cy="1294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Application: Heart Disease Prediction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11133" y="2260759"/>
            <a:ext cx="7694533" cy="1530310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88273" y="2260759"/>
            <a:ext cx="91440" cy="1530310"/>
          </a:xfrm>
          <a:prstGeom prst="roundRect">
            <a:avLst>
              <a:gd name="adj" fmla="val 95115"/>
            </a:avLst>
          </a:prstGeom>
          <a:solidFill>
            <a:srgbClr val="4950BC"/>
          </a:solidFill>
          <a:ln/>
        </p:spPr>
      </p:sp>
      <p:sp>
        <p:nvSpPr>
          <p:cNvPr id="6" name="Text 3"/>
          <p:cNvSpPr/>
          <p:nvPr/>
        </p:nvSpPr>
        <p:spPr>
          <a:xfrm>
            <a:off x="6509623" y="2490668"/>
            <a:ext cx="2643307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Wearable Integration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509623" y="2927509"/>
            <a:ext cx="7166134" cy="633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Wearable device data including blood pressure and ECG combined with AI can predict cardiovascular risk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11133" y="3980021"/>
            <a:ext cx="7694533" cy="1847136"/>
          </a:xfrm>
          <a:prstGeom prst="roundRect">
            <a:avLst>
              <a:gd name="adj" fmla="val 5940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6188273" y="3980021"/>
            <a:ext cx="91440" cy="1847136"/>
          </a:xfrm>
          <a:prstGeom prst="roundRect">
            <a:avLst>
              <a:gd name="adj" fmla="val 95115"/>
            </a:avLst>
          </a:prstGeom>
          <a:solidFill>
            <a:srgbClr val="4950BC"/>
          </a:solidFill>
          <a:ln/>
        </p:spPr>
      </p:sp>
      <p:sp>
        <p:nvSpPr>
          <p:cNvPr id="10" name="Text 7"/>
          <p:cNvSpPr/>
          <p:nvPr/>
        </p:nvSpPr>
        <p:spPr>
          <a:xfrm>
            <a:off x="6509623" y="4209931"/>
            <a:ext cx="2828806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Deep Learning Models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6509623" y="4646771"/>
            <a:ext cx="7166134" cy="950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Recent research (January 2025) proposed deep learning models detecting hypertension anomalies from wearables, improving early CVD warnings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11133" y="6016109"/>
            <a:ext cx="7694533" cy="1530310"/>
          </a:xfrm>
          <a:prstGeom prst="roundRect">
            <a:avLst>
              <a:gd name="adj" fmla="val 7170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6188273" y="6016109"/>
            <a:ext cx="91440" cy="1530310"/>
          </a:xfrm>
          <a:prstGeom prst="roundRect">
            <a:avLst>
              <a:gd name="adj" fmla="val 95115"/>
            </a:avLst>
          </a:prstGeom>
          <a:solidFill>
            <a:srgbClr val="4950BC"/>
          </a:solidFill>
          <a:ln/>
        </p:spPr>
      </p:sp>
      <p:sp>
        <p:nvSpPr>
          <p:cNvPr id="14" name="Text 11"/>
          <p:cNvSpPr/>
          <p:nvPr/>
        </p:nvSpPr>
        <p:spPr>
          <a:xfrm>
            <a:off x="6509623" y="6246019"/>
            <a:ext cx="2588419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Early Detection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509623" y="6682859"/>
            <a:ext cx="7166134" cy="6336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ML can detect heart-related issues earlier than traditional methods, enabling timely medical intervention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67703"/>
            <a:ext cx="1277504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Skills Mapping: Academic Subjects in Practice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830110"/>
            <a:ext cx="13042821" cy="5731669"/>
          </a:xfrm>
          <a:prstGeom prst="roundRect">
            <a:avLst>
              <a:gd name="adj" fmla="val 166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183773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343" y="1981438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Subject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288988" y="1981438"/>
            <a:ext cx="93131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Application in Healthcare Analytics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2488049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28343" y="2631758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288988" y="2631758"/>
            <a:ext cx="93131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wrangling, ML model coding (scikit-learn, TensorFlow), algorithm implementation, and system integration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3501271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343" y="3644979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4288988" y="3644979"/>
            <a:ext cx="93131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Statistical analysis, visualization (ggplot2), model evaluation, and generating clinical reports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4514493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343" y="4658201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DSA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4288988" y="4658201"/>
            <a:ext cx="93131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algorithms for data processing (search/sort), tree structures for decision models, and performance optimization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5527715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343" y="5671423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DBMS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4288988" y="5671423"/>
            <a:ext cx="93131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 and manage patient database (SQL schema, NoSQL collections), query design for quick retrieval, ensure ACID compliance and security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6540937"/>
            <a:ext cx="130275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8343" y="6684645"/>
            <a:ext cx="27993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Mathematics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4288988" y="6684645"/>
            <a:ext cx="931318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Probability, statistics, linear algebra for model fundamentals (regression, classification), risk score calculations, and evaluation metrics (ROC, precision/recall)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830</Words>
  <Application>Microsoft Office PowerPoint</Application>
  <PresentationFormat>Custom</PresentationFormat>
  <Paragraphs>101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Inter</vt:lpstr>
      <vt:lpstr>Inter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Acer</dc:creator>
  <cp:lastModifiedBy>Acer</cp:lastModifiedBy>
  <cp:revision>1</cp:revision>
  <dcterms:created xsi:type="dcterms:W3CDTF">2026-02-07T19:55:48Z</dcterms:created>
  <dcterms:modified xsi:type="dcterms:W3CDTF">2026-02-07T19:57:38Z</dcterms:modified>
</cp:coreProperties>
</file>